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1" r:id="rId1"/>
  </p:sldMasterIdLst>
  <p:notesMasterIdLst>
    <p:notesMasterId r:id="rId20"/>
  </p:notesMasterIdLst>
  <p:sldIdLst>
    <p:sldId id="409" r:id="rId2"/>
    <p:sldId id="291" r:id="rId3"/>
    <p:sldId id="292" r:id="rId4"/>
    <p:sldId id="293" r:id="rId5"/>
    <p:sldId id="344" r:id="rId6"/>
    <p:sldId id="395" r:id="rId7"/>
    <p:sldId id="399" r:id="rId8"/>
    <p:sldId id="400" r:id="rId9"/>
    <p:sldId id="406" r:id="rId10"/>
    <p:sldId id="345" r:id="rId11"/>
    <p:sldId id="398" r:id="rId12"/>
    <p:sldId id="407" r:id="rId13"/>
    <p:sldId id="401" r:id="rId14"/>
    <p:sldId id="402" r:id="rId15"/>
    <p:sldId id="403" r:id="rId16"/>
    <p:sldId id="404" r:id="rId17"/>
    <p:sldId id="405" r:id="rId18"/>
    <p:sldId id="294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6A6A"/>
    <a:srgbClr val="747474"/>
    <a:srgbClr val="9999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309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A0D361-7C94-402C-9116-35C4675B0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502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BE8AD3-0692-4571-87B7-83CE9B3E3F24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E552D8-AF49-4B89-8D14-3191B5518784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4F7AA1-F5B8-4554-8E94-52F5D8314AD7}" type="slidenum">
              <a:rPr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3BCCCE-DC27-4348-B50C-8973CBB7957B}" type="slidenum">
              <a:rPr lang="en-US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352FA5-2CFF-41EF-88E4-B10F28661D80}" type="slidenum">
              <a:rPr lang="en-US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E32957DB-CAE4-4F05-AABE-4A78DB8B4A22}" type="datetime1">
              <a:rPr lang="en-US" smtClean="0"/>
              <a:t>3/20/2020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91093C2-AB5C-49AC-A5DC-A1221CCB9F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EAF416-FE84-4E83-AA08-3078E5AF21B9}" type="datetime1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EBD1F-42C9-4497-9518-0AE163AEFB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2DCB21-2461-44E5-8596-7F74E94235DC}" type="datetime1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36E78-C8B2-468F-A8E0-E126C127B1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A03D26-BD08-4CF7-8CD0-076330AAAEC8}" type="datetime1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FC964-F759-4072-A212-22ACDB0F31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F32A5E-74DE-4038-8474-81BCB0B69424}" type="datetime1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60F04-8E95-4C58-99F1-962803E560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BA458-915A-440B-8353-D584BC531E98}" type="datetime1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FDC30-1E4A-4DF3-8889-29F5BDAEBB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1C6677AF-03BF-40A0-8926-9062CC57C150}" type="datetime1">
              <a:rPr lang="en-US" smtClean="0"/>
              <a:t>3/20/2020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2829D022-93D4-4796-889D-D26F25A63C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DD36E8-CD2C-471B-A670-9E14B1EAA1EE}" type="datetime1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6DC408AD-8F27-4F8B-91F1-73B48AD3D9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41F1F6-8540-4B1B-901D-78A16B4F8BDD}" type="datetime1">
              <a:rPr lang="en-US" smtClean="0"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D2ECC0-4518-4A10-ACA4-89852B4F00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1E7EF7-1969-485B-8270-48B5B87688B2}" type="datetime1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18CFF-ACFE-408F-9A54-4ECEDE03A9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AD478C-DD75-428B-848F-7ED82B321404}" type="datetime1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C28091-CBA4-48B4-A096-F7ABBD9E58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8A283E55-0025-4FF4-B1FC-65D8756EEB2C}" type="datetime1">
              <a:rPr lang="en-US" smtClean="0"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286C2CC-F344-4992-AC82-D48A220A89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2.png"/><Relationship Id="rId2" Type="http://schemas.microsoft.com/office/2007/relationships/media" Target="../media/media8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D2ECC0-4518-4A10-ACA4-89852B4F00A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8884" y="1219200"/>
            <a:ext cx="8494633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3600" dirty="0" smtClean="0"/>
              <a:t>VI Semester</a:t>
            </a:r>
          </a:p>
          <a:p>
            <a:pPr algn="ctr"/>
            <a:r>
              <a:rPr lang="en-IN" sz="3600" dirty="0" smtClean="0"/>
              <a:t>Lecture: 20 March 2020</a:t>
            </a:r>
          </a:p>
          <a:p>
            <a:pPr algn="ctr"/>
            <a:r>
              <a:rPr lang="en-IN" sz="3600" dirty="0" smtClean="0"/>
              <a:t>Subject: Community Medicine</a:t>
            </a:r>
          </a:p>
          <a:p>
            <a:pPr algn="ctr"/>
            <a:r>
              <a:rPr lang="en-IN" sz="3600" dirty="0" smtClean="0"/>
              <a:t>Chapter: Epidemiology</a:t>
            </a:r>
          </a:p>
          <a:p>
            <a:pPr algn="ctr"/>
            <a:r>
              <a:rPr lang="en-IN" sz="3600" dirty="0" smtClean="0"/>
              <a:t>Topic: Measurements in Epidemiology</a:t>
            </a:r>
          </a:p>
          <a:p>
            <a:pPr algn="ctr"/>
            <a:endParaRPr lang="en-IN" sz="3600" dirty="0" smtClean="0"/>
          </a:p>
          <a:p>
            <a:pPr algn="ctr"/>
            <a:r>
              <a:rPr lang="en-IN" sz="3600" dirty="0" smtClean="0"/>
              <a:t>Faculty: </a:t>
            </a:r>
            <a:r>
              <a:rPr lang="en-IN" sz="3600" dirty="0" err="1" smtClean="0"/>
              <a:t>Dr.</a:t>
            </a:r>
            <a:r>
              <a:rPr lang="en-IN" sz="3600" dirty="0" smtClean="0"/>
              <a:t> A. K. Sharma</a:t>
            </a:r>
          </a:p>
          <a:p>
            <a:pPr algn="ctr"/>
            <a:endParaRPr lang="en-IN" sz="3600" dirty="0"/>
          </a:p>
          <a:p>
            <a:pPr algn="ctr"/>
            <a:r>
              <a:rPr lang="en-IN" sz="2000" b="1" dirty="0" smtClean="0">
                <a:solidFill>
                  <a:srgbClr val="FF0000"/>
                </a:solidFill>
              </a:rPr>
              <a:t>Note: Click on the audio link on each slide to listen to the lecture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lecture2_20Mar2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3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Measurements in epidemiology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2017713"/>
            <a:ext cx="7772400" cy="3533775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400" smtClean="0"/>
              <a:t>Disability indices: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000" smtClean="0"/>
              <a:t>Disability Adjusted Life Years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000" smtClean="0"/>
              <a:t>Quality Adjusted Life Years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altLang="en-US" sz="2400" smtClean="0"/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400" smtClean="0"/>
              <a:t>Natality indicators: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000" smtClean="0"/>
              <a:t>Age Specific Fertility rate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000" smtClean="0"/>
              <a:t>Total Fertility Rate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000" smtClean="0"/>
              <a:t>Gross Reproduction Rate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000" smtClean="0"/>
              <a:t>Net Reproduction Rate </a:t>
            </a:r>
          </a:p>
        </p:txBody>
      </p:sp>
      <p:sp>
        <p:nvSpPr>
          <p:cNvPr id="1638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C4CAAB4-520B-4295-83AF-91A146B50CCA}" type="slidenum">
              <a:rPr lang="en-US" altLang="en-US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400" smtClean="0"/>
          </a:p>
        </p:txBody>
      </p:sp>
      <p:pic>
        <p:nvPicPr>
          <p:cNvPr id="2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60136E7-29C1-4C7D-A7C3-B27D222EDED1}" type="slidenum">
              <a:rPr lang="en-US" altLang="en-US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40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GB" sz="24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Leading Causes of Mortality and Burden of Disease</a:t>
            </a:r>
            <a:br>
              <a:rPr lang="en-GB" sz="24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GB" sz="24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world, 2004</a:t>
            </a:r>
            <a:endParaRPr lang="en-GB" sz="44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8600" y="2006600"/>
            <a:ext cx="4425950" cy="4089400"/>
          </a:xfrm>
          <a:prstGeom prst="rect">
            <a:avLst/>
          </a:prstGeom>
          <a:solidFill>
            <a:srgbClr val="FFFFCC"/>
          </a:solidFill>
        </p:spPr>
        <p:txBody>
          <a:bodyPr/>
          <a:lstStyle/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tabLst>
                <a:tab pos="4041775" algn="r"/>
              </a:tabLst>
              <a:defRPr/>
            </a:pPr>
            <a:r>
              <a:rPr lang="en-GB" sz="1600" b="1" kern="0" dirty="0">
                <a:latin typeface="+mn-lt"/>
                <a:cs typeface="+mn-cs"/>
              </a:rPr>
              <a:t>                                                              %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1600" b="1" kern="0" dirty="0" err="1">
                <a:solidFill>
                  <a:srgbClr val="FF0000"/>
                </a:solidFill>
                <a:latin typeface="+mn-lt"/>
                <a:cs typeface="+mn-cs"/>
              </a:rPr>
              <a:t>Ischaemic</a:t>
            </a:r>
            <a:r>
              <a:rPr lang="en-GB" sz="1600" b="1" kern="0" dirty="0">
                <a:solidFill>
                  <a:srgbClr val="FF0000"/>
                </a:solidFill>
                <a:latin typeface="+mn-lt"/>
                <a:cs typeface="+mn-cs"/>
              </a:rPr>
              <a:t> heart disease</a:t>
            </a:r>
            <a:r>
              <a:rPr lang="en-GB" sz="1600" b="1" kern="0" dirty="0">
                <a:latin typeface="+mn-lt"/>
                <a:cs typeface="+mn-cs"/>
              </a:rPr>
              <a:t>	      12.2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1600" b="1" kern="0" dirty="0" err="1">
                <a:solidFill>
                  <a:srgbClr val="FF0000"/>
                </a:solidFill>
                <a:latin typeface="+mn-lt"/>
                <a:cs typeface="+mn-cs"/>
              </a:rPr>
              <a:t>Cerebrovascular</a:t>
            </a:r>
            <a:r>
              <a:rPr lang="en-GB" sz="1600" b="1" kern="0" dirty="0">
                <a:solidFill>
                  <a:srgbClr val="FF0000"/>
                </a:solidFill>
                <a:latin typeface="+mn-lt"/>
                <a:cs typeface="+mn-cs"/>
              </a:rPr>
              <a:t> disease      </a:t>
            </a:r>
            <a:r>
              <a:rPr lang="en-GB" sz="1600" b="1" kern="0" dirty="0">
                <a:latin typeface="+mn-lt"/>
                <a:cs typeface="+mn-cs"/>
              </a:rPr>
              <a:t>	9.7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1600" b="1" kern="0" dirty="0">
                <a:latin typeface="+mn-lt"/>
                <a:cs typeface="+mn-cs"/>
              </a:rPr>
              <a:t>Lower respiratory infections 	   7.1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1600" b="1" kern="0" dirty="0">
                <a:latin typeface="+mn-lt"/>
                <a:cs typeface="+mn-cs"/>
              </a:rPr>
              <a:t>COPD	   5.1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1600" b="1" kern="0" dirty="0">
                <a:latin typeface="+mn-lt"/>
                <a:cs typeface="+mn-cs"/>
              </a:rPr>
              <a:t>Diarrhoeal diseases 	   3.7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1600" b="1" kern="0" dirty="0">
                <a:latin typeface="+mn-lt"/>
                <a:cs typeface="+mn-cs"/>
              </a:rPr>
              <a:t>HIV/AIDS 	   3.5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1600" b="1" kern="0" dirty="0">
                <a:latin typeface="+mn-lt"/>
                <a:cs typeface="+mn-cs"/>
              </a:rPr>
              <a:t>Tuberculosis        	    2.5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1600" b="1" kern="0" dirty="0">
                <a:latin typeface="+mn-lt"/>
                <a:cs typeface="+mn-cs"/>
              </a:rPr>
              <a:t>Trachea, bronchus, lung cancers 2.3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1600" b="1" kern="0" dirty="0">
                <a:latin typeface="+mn-lt"/>
                <a:cs typeface="+mn-cs"/>
              </a:rPr>
              <a:t>Road traffic accidents 	   2.2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1600" b="1" kern="0" dirty="0">
                <a:latin typeface="+mn-lt"/>
                <a:cs typeface="+mn-cs"/>
              </a:rPr>
              <a:t>Prematurity, low birth weight    2.0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705350" y="2006600"/>
            <a:ext cx="4438650" cy="4038600"/>
          </a:xfrm>
          <a:prstGeom prst="rect">
            <a:avLst/>
          </a:prstGeom>
          <a:solidFill>
            <a:srgbClr val="CCECFF"/>
          </a:solidFill>
        </p:spPr>
        <p:txBody>
          <a:bodyPr/>
          <a:lstStyle/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tabLst>
                <a:tab pos="3997325" algn="r"/>
              </a:tabLst>
              <a:defRPr/>
            </a:pPr>
            <a:r>
              <a:rPr lang="en-GB" sz="1600" b="1" kern="0">
                <a:latin typeface="+mn-lt"/>
                <a:cs typeface="+mn-cs"/>
              </a:rPr>
              <a:t>                                                              %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3997325" algn="r"/>
              </a:tabLst>
              <a:defRPr/>
            </a:pPr>
            <a:r>
              <a:rPr lang="en-GB" sz="1600" b="1" kern="0">
                <a:latin typeface="+mn-lt"/>
                <a:cs typeface="+mn-cs"/>
              </a:rPr>
              <a:t>Lower respiratory infections 	6.2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3997325" algn="r"/>
              </a:tabLst>
              <a:defRPr/>
            </a:pPr>
            <a:r>
              <a:rPr lang="en-GB" sz="1600" b="1" kern="0">
                <a:latin typeface="+mn-lt"/>
                <a:cs typeface="+mn-cs"/>
              </a:rPr>
              <a:t>Diarrhoeal diseases	 4.8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3997325" algn="r"/>
              </a:tabLst>
              <a:defRPr/>
            </a:pPr>
            <a:r>
              <a:rPr lang="en-GB" sz="1600" b="1" kern="0">
                <a:latin typeface="+mn-lt"/>
                <a:cs typeface="+mn-cs"/>
              </a:rPr>
              <a:t>Depression	4.3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3997325" algn="r"/>
              </a:tabLst>
              <a:defRPr/>
            </a:pPr>
            <a:r>
              <a:rPr lang="en-GB" sz="1600" b="1" kern="0">
                <a:solidFill>
                  <a:srgbClr val="FF0000"/>
                </a:solidFill>
                <a:latin typeface="+mn-lt"/>
                <a:cs typeface="+mn-cs"/>
              </a:rPr>
              <a:t>Ischaemic heart disease </a:t>
            </a:r>
            <a:r>
              <a:rPr lang="en-GB" sz="1600" b="1" kern="0">
                <a:latin typeface="+mn-lt"/>
                <a:cs typeface="+mn-cs"/>
              </a:rPr>
              <a:t>	4.1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3997325" algn="r"/>
              </a:tabLst>
              <a:defRPr/>
            </a:pPr>
            <a:r>
              <a:rPr lang="en-GB" sz="1600" b="1" kern="0">
                <a:latin typeface="+mn-lt"/>
                <a:cs typeface="+mn-cs"/>
              </a:rPr>
              <a:t>HIV/AIDS	3.8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3997325" algn="r"/>
              </a:tabLst>
              <a:defRPr/>
            </a:pPr>
            <a:r>
              <a:rPr lang="en-GB" sz="1600" b="1" kern="0">
                <a:solidFill>
                  <a:srgbClr val="FF0000"/>
                </a:solidFill>
                <a:latin typeface="+mn-lt"/>
                <a:cs typeface="+mn-cs"/>
              </a:rPr>
              <a:t>Cerebrovascular disease     </a:t>
            </a:r>
            <a:r>
              <a:rPr lang="en-GB" sz="1600" b="1" kern="0">
                <a:latin typeface="+mn-lt"/>
                <a:cs typeface="+mn-cs"/>
              </a:rPr>
              <a:t>	3.1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3997325" algn="r"/>
              </a:tabLst>
              <a:defRPr/>
            </a:pPr>
            <a:r>
              <a:rPr lang="en-GB" sz="1600" b="1" kern="0">
                <a:latin typeface="+mn-lt"/>
                <a:cs typeface="+mn-cs"/>
              </a:rPr>
              <a:t>Prematurity, low birth weight   2.9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3997325" algn="r"/>
              </a:tabLst>
              <a:defRPr/>
            </a:pPr>
            <a:r>
              <a:rPr lang="en-GB" sz="1600" b="1" kern="0">
                <a:latin typeface="+mn-lt"/>
                <a:cs typeface="+mn-cs"/>
              </a:rPr>
              <a:t>Birth asphyxia, birth trauma 	2.7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3997325" algn="r"/>
              </a:tabLst>
              <a:defRPr/>
            </a:pPr>
            <a:r>
              <a:rPr lang="en-GB" sz="1600" b="1" kern="0">
                <a:latin typeface="+mn-lt"/>
                <a:cs typeface="+mn-cs"/>
              </a:rPr>
              <a:t>Road traffic accidents 	   2.7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3997325" algn="r"/>
              </a:tabLst>
              <a:defRPr/>
            </a:pPr>
            <a:r>
              <a:rPr lang="en-GB" sz="1600" b="1" kern="0">
                <a:latin typeface="+mn-lt"/>
                <a:cs typeface="+mn-cs"/>
              </a:rPr>
              <a:t>Neonatal infections and other	 2.7</a:t>
            </a:r>
            <a:endParaRPr lang="en-GB" sz="1600" b="1" kern="0" dirty="0">
              <a:latin typeface="+mn-lt"/>
              <a:cs typeface="+mn-cs"/>
            </a:endParaRPr>
          </a:p>
        </p:txBody>
      </p: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1295400" y="1371600"/>
            <a:ext cx="1435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latin typeface="Times New Roman" pitchFamily="18" charset="0"/>
              </a:rPr>
              <a:t>Mortality</a:t>
            </a:r>
          </a:p>
        </p:txBody>
      </p:sp>
      <p:sp>
        <p:nvSpPr>
          <p:cNvPr id="17416" name="Text Box 6"/>
          <p:cNvSpPr txBox="1">
            <a:spLocks noChangeArrowheads="1"/>
          </p:cNvSpPr>
          <p:nvPr/>
        </p:nvSpPr>
        <p:spPr bwMode="auto">
          <a:xfrm>
            <a:off x="6019800" y="1371600"/>
            <a:ext cx="116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latin typeface="Times New Roman" pitchFamily="18" charset="0"/>
              </a:rPr>
              <a:t>DALYs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Measurements in epidemiology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2017713"/>
            <a:ext cx="7772400" cy="3533775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800" smtClean="0"/>
              <a:t>Natality: GRR, NRR, Age Specific Fertility rate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800" smtClean="0"/>
              <a:t>Service indicators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800" smtClean="0"/>
              <a:t>Operations indicators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800" smtClean="0"/>
              <a:t>Process indicators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800" smtClean="0"/>
              <a:t>Impact indicators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800" smtClean="0"/>
              <a:t>Summary measures of population health</a:t>
            </a:r>
          </a:p>
        </p:txBody>
      </p:sp>
      <p:sp>
        <p:nvSpPr>
          <p:cNvPr id="184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3ACC99F-9987-45B3-B643-1DAC922A4E4B}" type="slidenum">
              <a:rPr lang="en-US" altLang="en-US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400" smtClean="0"/>
          </a:p>
        </p:txBody>
      </p:sp>
      <p:pic>
        <p:nvPicPr>
          <p:cNvPr id="2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229600" cy="4389438"/>
          </a:xfrm>
        </p:spPr>
        <p:txBody>
          <a:bodyPr>
            <a:normAutofit/>
          </a:bodyPr>
          <a:lstStyle/>
          <a:p>
            <a:r>
              <a:rPr lang="en-US" altLang="en-US" sz="2800" dirty="0" smtClean="0">
                <a:solidFill>
                  <a:srgbClr val="FF0000"/>
                </a:solidFill>
              </a:rPr>
              <a:t>General fertility rate (GFR):</a:t>
            </a:r>
          </a:p>
          <a:p>
            <a:pPr>
              <a:buFont typeface="Wingdings" pitchFamily="2" charset="2"/>
              <a:buNone/>
            </a:pPr>
            <a:r>
              <a:rPr lang="en-US" altLang="en-US" sz="2800" dirty="0" smtClean="0"/>
              <a:t>   </a:t>
            </a:r>
          </a:p>
          <a:p>
            <a:pPr>
              <a:buFont typeface="Wingdings" pitchFamily="2" charset="2"/>
              <a:buNone/>
            </a:pPr>
            <a:endParaRPr lang="en-US" altLang="en-US" sz="2800" dirty="0" smtClean="0"/>
          </a:p>
          <a:p>
            <a:pPr>
              <a:buFont typeface="Wingdings" pitchFamily="2" charset="2"/>
              <a:buNone/>
            </a:pPr>
            <a:r>
              <a:rPr lang="en-US" altLang="en-US" sz="2800" dirty="0" smtClean="0"/>
              <a:t>GFR= Number of live births in an area</a:t>
            </a:r>
            <a:endParaRPr lang="en-US" altLang="en-US" sz="2400" dirty="0" smtClean="0"/>
          </a:p>
          <a:p>
            <a:pPr>
              <a:buFont typeface="Wingdings" pitchFamily="2" charset="2"/>
              <a:buNone/>
            </a:pPr>
            <a:r>
              <a:rPr lang="en-US" altLang="en-US" sz="2800" dirty="0" smtClean="0"/>
              <a:t>            during the year</a:t>
            </a:r>
          </a:p>
          <a:p>
            <a:pPr>
              <a:buFont typeface="Wingdings" pitchFamily="2" charset="2"/>
              <a:buNone/>
            </a:pPr>
            <a:endParaRPr lang="en-US" altLang="en-US" sz="2800" dirty="0" smtClean="0"/>
          </a:p>
          <a:p>
            <a:pPr>
              <a:buFont typeface="Wingdings" pitchFamily="2" charset="2"/>
              <a:buNone/>
            </a:pPr>
            <a:r>
              <a:rPr lang="en-US" altLang="en-US" sz="2800" dirty="0" smtClean="0"/>
              <a:t>		Mid-year female population age (15-44) in       	the same area in the same year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00200" y="3048000"/>
            <a:ext cx="5638800" cy="1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FC964-F759-4072-A212-22ACDB0F313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389438"/>
          </a:xfrm>
        </p:spPr>
        <p:txBody>
          <a:bodyPr>
            <a:normAutofit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Age specific fertility rate (ASFR):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en-US" sz="2800" dirty="0" smtClean="0"/>
              <a:t>  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en-US" sz="2800" dirty="0" smtClean="0"/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en-US" sz="2800" dirty="0" smtClean="0"/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en-US" sz="2800" dirty="0" smtClean="0"/>
              <a:t>ASFR=Number of live births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en-US" sz="2800" dirty="0" smtClean="0"/>
              <a:t>               in a particular age group   *1000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en-US" sz="2800" dirty="0" smtClean="0"/>
              <a:t>               Mid year female population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en-US" sz="2800" dirty="0" smtClean="0"/>
              <a:t>               of the same age group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en-US" sz="2800" dirty="0" smtClean="0"/>
              <a:t>              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86000" y="3579813"/>
            <a:ext cx="3733800" cy="1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FC964-F759-4072-A212-22ACDB0F313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638800"/>
          </a:xfrm>
        </p:spPr>
        <p:txBody>
          <a:bodyPr/>
          <a:lstStyle/>
          <a:p>
            <a:pPr marL="411163">
              <a:buFont typeface="Wingdings" pitchFamily="2" charset="2"/>
              <a:buChar char=""/>
            </a:pPr>
            <a:r>
              <a:rPr lang="en-US" altLang="en-US" smtClean="0">
                <a:solidFill>
                  <a:srgbClr val="FF0000"/>
                </a:solidFill>
              </a:rPr>
              <a:t>Total fertility rate(TFR):</a:t>
            </a:r>
          </a:p>
          <a:p>
            <a:pPr marL="411163">
              <a:buFont typeface="Wingdings" pitchFamily="2" charset="2"/>
              <a:buNone/>
            </a:pPr>
            <a:endParaRPr lang="en-US" altLang="en-US" smtClean="0"/>
          </a:p>
          <a:p>
            <a:pPr marL="411163">
              <a:buFont typeface="Wingdings" pitchFamily="2" charset="2"/>
              <a:buNone/>
            </a:pPr>
            <a:r>
              <a:rPr lang="en-US" altLang="en-US" smtClean="0"/>
              <a:t>It represents the average number of children a woman would have if she were to pass through her reproductive years bearing children at  the same rates as the women now in each group</a:t>
            </a:r>
          </a:p>
          <a:p>
            <a:pPr marL="411163">
              <a:buFont typeface="Wingdings" pitchFamily="2" charset="2"/>
              <a:buNone/>
            </a:pPr>
            <a:r>
              <a:rPr lang="en-US" altLang="en-US" smtClean="0"/>
              <a:t>     </a:t>
            </a:r>
          </a:p>
          <a:p>
            <a:pPr marL="411163">
              <a:buFont typeface="Wingdings" pitchFamily="2" charset="2"/>
              <a:buNone/>
            </a:pPr>
            <a:r>
              <a:rPr lang="en-US" altLang="en-US" sz="2800" smtClean="0"/>
              <a:t>TFR (India )=2.76</a:t>
            </a:r>
          </a:p>
          <a:p>
            <a:pPr marL="411163">
              <a:buFont typeface="Wingdings" pitchFamily="2" charset="2"/>
              <a:buNone/>
            </a:pPr>
            <a:r>
              <a:rPr lang="en-US" altLang="en-US" sz="2800" smtClean="0"/>
              <a:t>          (kerala)=1.7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FC964-F759-4072-A212-22ACDB0F313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6575"/>
            <a:ext cx="8229600" cy="1139825"/>
          </a:xfrm>
        </p:spPr>
        <p:txBody>
          <a:bodyPr/>
          <a:lstStyle/>
          <a:p>
            <a:pPr algn="ctr"/>
            <a:r>
              <a:rPr lang="en-US" altLang="en-US" b="1" dirty="0" smtClean="0"/>
              <a:t>Total Fertility Rate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3810000"/>
          </a:xfrm>
        </p:spPr>
        <p:txBody>
          <a:bodyPr/>
          <a:lstStyle/>
          <a:p>
            <a:pPr marL="571500" indent="-571500">
              <a:lnSpc>
                <a:spcPct val="80000"/>
              </a:lnSpc>
            </a:pPr>
            <a:r>
              <a:rPr lang="en-US" altLang="en-US" sz="2000" smtClean="0"/>
              <a:t>Disadvantages:</a:t>
            </a:r>
          </a:p>
          <a:p>
            <a:pPr marL="839788" lvl="1" indent="-495300">
              <a:lnSpc>
                <a:spcPct val="80000"/>
              </a:lnSpc>
            </a:pPr>
            <a:r>
              <a:rPr lang="en-US" altLang="en-US" sz="2000" smtClean="0"/>
              <a:t>TFR is a </a:t>
            </a:r>
            <a:r>
              <a:rPr lang="en-US" altLang="en-US" sz="2000" b="1" i="1" smtClean="0"/>
              <a:t>synthetic</a:t>
            </a:r>
            <a:r>
              <a:rPr lang="en-US" altLang="en-US" sz="2000" i="1" smtClean="0"/>
              <a:t> </a:t>
            </a:r>
            <a:r>
              <a:rPr lang="en-US" altLang="en-US" sz="2000" smtClean="0"/>
              <a:t>measure; no individual woman is very likely to pass through three decades conforming to the age-specific fertility rates of any single year. In reality, age-specific rates change and fluctuate from year to year, even if only gradually.</a:t>
            </a:r>
          </a:p>
          <a:p>
            <a:pPr marL="839788" lvl="1" indent="-495300">
              <a:lnSpc>
                <a:spcPct val="80000"/>
              </a:lnSpc>
            </a:pPr>
            <a:r>
              <a:rPr lang="en-US" altLang="en-US" sz="2000" smtClean="0"/>
              <a:t>	year-to-year fluctuations in the TFR may reflect changes in the </a:t>
            </a:r>
            <a:r>
              <a:rPr lang="en-US" altLang="en-US" sz="2000" b="1" i="1" smtClean="0"/>
              <a:t>timing</a:t>
            </a:r>
            <a:r>
              <a:rPr lang="en-US" altLang="en-US" sz="2000" i="1" smtClean="0"/>
              <a:t> </a:t>
            </a:r>
            <a:r>
              <a:rPr lang="en-US" altLang="en-US" sz="2000" smtClean="0"/>
              <a:t>of births rather than changes in the average number of children women bear, For example, women who were ages 15-19 in 2003 may delay childbearing longer than women ages 15-19 in, say, 1990. They would lower the TFR a bit in 2003 but then raise it several years later when they begin their childbearing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FC964-F759-4072-A212-22ACDB0F313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39825"/>
          </a:xfrm>
        </p:spPr>
        <p:txBody>
          <a:bodyPr/>
          <a:lstStyle/>
          <a:p>
            <a:pPr algn="ctr"/>
            <a:r>
              <a:rPr lang="en-US" altLang="en-US" smtClean="0"/>
              <a:t>Calculating TFR</a:t>
            </a:r>
          </a:p>
        </p:txBody>
      </p:sp>
      <p:pic>
        <p:nvPicPr>
          <p:cNvPr id="2355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990600"/>
            <a:ext cx="8077200" cy="5440363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FC964-F759-4072-A212-22ACDB0F313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 smtClean="0"/>
              <a:t>Measurements in epidemiology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486025"/>
            <a:ext cx="7772400" cy="353377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u="sng" dirty="0" smtClean="0"/>
              <a:t>Service indicators</a:t>
            </a:r>
            <a:r>
              <a:rPr lang="en-US" altLang="en-US" dirty="0" smtClean="0"/>
              <a:t>: Bed utilization rate, Immunization coverage rate, </a:t>
            </a:r>
          </a:p>
          <a:p>
            <a:pPr>
              <a:lnSpc>
                <a:spcPct val="90000"/>
              </a:lnSpc>
            </a:pPr>
            <a:r>
              <a:rPr lang="en-US" altLang="en-US" u="sng" dirty="0" smtClean="0"/>
              <a:t>Operations indicators</a:t>
            </a:r>
            <a:r>
              <a:rPr lang="en-US" altLang="en-US" dirty="0" smtClean="0"/>
              <a:t>: Man days lost, time utilization rate, Waiting time</a:t>
            </a:r>
          </a:p>
          <a:p>
            <a:pPr>
              <a:lnSpc>
                <a:spcPct val="90000"/>
              </a:lnSpc>
            </a:pPr>
            <a:r>
              <a:rPr lang="en-US" altLang="en-US" u="sng" dirty="0" smtClean="0"/>
              <a:t>Process indicators</a:t>
            </a:r>
            <a:r>
              <a:rPr lang="en-US" altLang="en-US" dirty="0" smtClean="0"/>
              <a:t>: Operations performed, children immunized, </a:t>
            </a:r>
          </a:p>
          <a:p>
            <a:pPr>
              <a:lnSpc>
                <a:spcPct val="90000"/>
              </a:lnSpc>
            </a:pPr>
            <a:r>
              <a:rPr lang="en-US" altLang="en-US" u="sng" dirty="0" smtClean="0"/>
              <a:t>Impact indicators</a:t>
            </a:r>
            <a:r>
              <a:rPr lang="en-US" altLang="en-US" dirty="0" smtClean="0"/>
              <a:t>: Deaths averted, infections prevented, births prevented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Summary measures of population health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5018435-4FD0-42AA-AC7D-70E4056E0A69}" type="slidenum">
              <a:rPr lang="en-US" altLang="en-US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Measurements in epidemiology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2017713"/>
            <a:ext cx="7772400" cy="3533775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Morbidity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Mortality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Disability indicators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/>
              <a:t>Natality</a:t>
            </a:r>
            <a:r>
              <a:rPr lang="en-US" sz="2400" dirty="0" smtClean="0"/>
              <a:t> indicators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Service indicators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Operations indicators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Process indicators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Impact indicators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Summary measures of population health</a:t>
            </a:r>
          </a:p>
        </p:txBody>
      </p:sp>
      <p:sp>
        <p:nvSpPr>
          <p:cNvPr id="81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74B57B5-9AFB-4229-8A51-49C0501B1EA9}" type="slidenum">
              <a:rPr lang="en-US" altLang="en-US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 smtClean="0"/>
          </a:p>
        </p:txBody>
      </p:sp>
      <p:pic>
        <p:nvPicPr>
          <p:cNvPr id="2" name="slid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Incidence rate &amp; proportion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Incidence rate: units/person-time</a:t>
            </a:r>
          </a:p>
          <a:p>
            <a:r>
              <a:rPr lang="en-US" altLang="en-US" smtClean="0"/>
              <a:t>Incidence proportion/cumulative incidence: units/population at risk</a:t>
            </a:r>
          </a:p>
          <a:p>
            <a:r>
              <a:rPr lang="en-US" altLang="en-US" smtClean="0"/>
              <a:t>Incidence proportion=I</a:t>
            </a:r>
            <a:r>
              <a:rPr lang="en-US" altLang="en-US" sz="2000" smtClean="0"/>
              <a:t>∆</a:t>
            </a:r>
            <a:r>
              <a:rPr lang="en-US" altLang="en-US" smtClean="0"/>
              <a:t>t (incidence density) if t is very small</a:t>
            </a:r>
          </a:p>
          <a:p>
            <a:r>
              <a:rPr lang="en-US" altLang="en-US" smtClean="0"/>
              <a:t>Case fatality rate or case fatality ratio is a type of incidence proportion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1CC32D0-4A24-4735-85A6-7C966AC72FC3}" type="slidenum">
              <a:rPr lang="en-US" altLang="en-US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 smtClean="0"/>
          </a:p>
        </p:txBody>
      </p:sp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Prevalence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Prevalence rate: p/N</a:t>
            </a:r>
          </a:p>
          <a:p>
            <a:r>
              <a:rPr lang="en-US" altLang="en-US" smtClean="0"/>
              <a:t>Prevalence odds: p/N-p</a:t>
            </a:r>
          </a:p>
          <a:p>
            <a:r>
              <a:rPr lang="en-US" altLang="en-US" smtClean="0"/>
              <a:t>Prevalence odds=incidence rate * mean duration</a:t>
            </a:r>
          </a:p>
          <a:p>
            <a:r>
              <a:rPr lang="en-US" altLang="en-US" smtClean="0"/>
              <a:t>If p « N; p/N ≈ p/N-p</a:t>
            </a:r>
          </a:p>
          <a:p>
            <a:pPr>
              <a:buFont typeface="Wingdings" pitchFamily="2" charset="2"/>
              <a:buNone/>
            </a:pPr>
            <a:r>
              <a:rPr lang="en-US" altLang="en-US" smtClean="0"/>
              <a:t>In such situations,</a:t>
            </a:r>
          </a:p>
          <a:p>
            <a:pPr>
              <a:buFont typeface="Wingdings" pitchFamily="2" charset="2"/>
              <a:buNone/>
            </a:pPr>
            <a:r>
              <a:rPr lang="en-US" altLang="en-US" smtClean="0"/>
              <a:t>p/N=i*D</a:t>
            </a: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30C4F9C-D0CA-4492-9827-01F7D53BE7B7}" type="slidenum">
              <a:rPr lang="en-US" altLang="en-US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 smtClean="0"/>
          </a:p>
        </p:txBody>
      </p:sp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Measurements in epidemiology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2017713"/>
            <a:ext cx="7772400" cy="3533775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400" smtClean="0"/>
              <a:t>Mortality: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000" smtClean="0"/>
              <a:t>Crude Death Rate,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000" smtClean="0"/>
              <a:t>Age specific death rate,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000" smtClean="0"/>
              <a:t>Disease specific death rate,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000" smtClean="0"/>
              <a:t>Case fatality rate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b="1" smtClean="0"/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b="1" smtClean="0"/>
              <a:t>Standardization of mortality rates</a:t>
            </a:r>
          </a:p>
          <a:p>
            <a:pPr lvl="1">
              <a:lnSpc>
                <a:spcPct val="90000"/>
              </a:lnSpc>
            </a:pPr>
            <a:r>
              <a:rPr lang="en-US" altLang="en-US" sz="2000" smtClean="0"/>
              <a:t>Standardized Mortality Ratio</a:t>
            </a:r>
          </a:p>
          <a:p>
            <a:pPr lvl="1">
              <a:lnSpc>
                <a:spcPct val="90000"/>
              </a:lnSpc>
            </a:pPr>
            <a:r>
              <a:rPr lang="en-US" altLang="en-US" sz="2000" smtClean="0"/>
              <a:t>Direct standardization</a:t>
            </a:r>
          </a:p>
        </p:txBody>
      </p:sp>
      <p:sp>
        <p:nvSpPr>
          <p:cNvPr id="112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6A86D0A-658A-482D-B4D5-07600232C568}" type="slidenum">
              <a:rPr lang="en-US" altLang="en-US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 smtClean="0"/>
          </a:p>
        </p:txBody>
      </p:sp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8A2E03D-7C4B-41E3-9ABC-448D83EECE0D}" type="slidenum">
              <a:rPr lang="en-US" altLang="en-US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400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0754329-5052-431C-A8CD-7707075CA5E2}" type="slidenum">
              <a:rPr lang="en-US" altLang="en-US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GB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Leading Causes of Mortality </a:t>
            </a:r>
            <a:br>
              <a:rPr lang="en-GB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GB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World, 2004</a:t>
            </a:r>
            <a:endParaRPr lang="en-GB" sz="44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19200" y="2006600"/>
            <a:ext cx="7010400" cy="4089400"/>
          </a:xfrm>
          <a:prstGeom prst="rect">
            <a:avLst/>
          </a:prstGeom>
          <a:solidFill>
            <a:srgbClr val="FFFFCC"/>
          </a:solidFill>
        </p:spPr>
        <p:txBody>
          <a:bodyPr/>
          <a:lstStyle/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tabLst>
                <a:tab pos="4041775" algn="r"/>
              </a:tabLst>
              <a:defRPr/>
            </a:pPr>
            <a:r>
              <a:rPr lang="en-GB" sz="2000" b="1" kern="0" dirty="0">
                <a:latin typeface="+mn-lt"/>
                <a:cs typeface="+mn-cs"/>
              </a:rPr>
              <a:t>                                                             		 %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2000" b="1" kern="0" dirty="0" err="1">
                <a:solidFill>
                  <a:srgbClr val="FF0000"/>
                </a:solidFill>
                <a:latin typeface="+mn-lt"/>
                <a:cs typeface="+mn-cs"/>
              </a:rPr>
              <a:t>Ischaemic</a:t>
            </a:r>
            <a:r>
              <a:rPr lang="en-GB" sz="2000" b="1" kern="0" dirty="0">
                <a:solidFill>
                  <a:srgbClr val="FF0000"/>
                </a:solidFill>
                <a:latin typeface="+mn-lt"/>
                <a:cs typeface="+mn-cs"/>
              </a:rPr>
              <a:t> heart disease</a:t>
            </a:r>
            <a:r>
              <a:rPr lang="en-GB" sz="2000" b="1" kern="0" dirty="0">
                <a:latin typeface="+mn-lt"/>
                <a:cs typeface="+mn-cs"/>
              </a:rPr>
              <a:t>	      		12.2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2000" b="1" kern="0" dirty="0" err="1">
                <a:solidFill>
                  <a:srgbClr val="FF0000"/>
                </a:solidFill>
                <a:latin typeface="+mn-lt"/>
                <a:cs typeface="+mn-cs"/>
              </a:rPr>
              <a:t>Cerebrovascular</a:t>
            </a:r>
            <a:r>
              <a:rPr lang="en-GB" sz="2000" b="1" kern="0" dirty="0">
                <a:solidFill>
                  <a:srgbClr val="FF0000"/>
                </a:solidFill>
                <a:latin typeface="+mn-lt"/>
                <a:cs typeface="+mn-cs"/>
              </a:rPr>
              <a:t> disease      </a:t>
            </a:r>
            <a:r>
              <a:rPr lang="en-GB" sz="2000" b="1" kern="0" dirty="0">
                <a:latin typeface="+mn-lt"/>
                <a:cs typeface="+mn-cs"/>
              </a:rPr>
              <a:t>			9.7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2000" b="1" kern="0" dirty="0">
                <a:latin typeface="+mn-lt"/>
                <a:cs typeface="+mn-cs"/>
              </a:rPr>
              <a:t>Lower respiratory infections 	   	7.1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2000" b="1" kern="0" dirty="0">
                <a:latin typeface="+mn-lt"/>
                <a:cs typeface="+mn-cs"/>
              </a:rPr>
              <a:t>COPD	   		5.1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2000" b="1" kern="0" dirty="0">
                <a:latin typeface="+mn-lt"/>
                <a:cs typeface="+mn-cs"/>
              </a:rPr>
              <a:t>Diarrhoeal diseases 	   		3.7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2000" b="1" kern="0" dirty="0">
                <a:latin typeface="+mn-lt"/>
                <a:cs typeface="+mn-cs"/>
              </a:rPr>
              <a:t>HIV/AIDS 	   		3.5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2000" b="1" kern="0" dirty="0">
                <a:latin typeface="+mn-lt"/>
                <a:cs typeface="+mn-cs"/>
              </a:rPr>
              <a:t>Tuberculosis        	    		2.5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2000" b="1" kern="0" dirty="0">
                <a:latin typeface="+mn-lt"/>
                <a:cs typeface="+mn-cs"/>
              </a:rPr>
              <a:t>Trachea, bronchus, lung cancers 	2.3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2000" b="1" kern="0" dirty="0">
                <a:latin typeface="+mn-lt"/>
                <a:cs typeface="+mn-cs"/>
              </a:rPr>
              <a:t>Road traffic accidents 	   		2.2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Tx/>
              <a:buAutoNum type="arabicPeriod"/>
              <a:tabLst>
                <a:tab pos="4041775" algn="r"/>
              </a:tabLst>
              <a:defRPr/>
            </a:pPr>
            <a:r>
              <a:rPr lang="en-GB" sz="2000" b="1" kern="0" dirty="0">
                <a:latin typeface="+mn-lt"/>
                <a:cs typeface="+mn-cs"/>
              </a:rPr>
              <a:t>Prematurity, low birth weight    	</a:t>
            </a:r>
            <a:r>
              <a:rPr lang="en-GB" sz="2000" b="1" kern="0" dirty="0" smtClean="0">
                <a:latin typeface="+mn-lt"/>
                <a:cs typeface="+mn-cs"/>
              </a:rPr>
              <a:t>2.0</a:t>
            </a:r>
            <a:endParaRPr lang="en-GB" sz="2000" b="1" kern="0" dirty="0">
              <a:latin typeface="+mn-lt"/>
              <a:cs typeface="+mn-cs"/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4032250" y="1371600"/>
            <a:ext cx="1435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latin typeface="Times New Roman" pitchFamily="18" charset="0"/>
              </a:rPr>
              <a:t>Mortality</a:t>
            </a:r>
          </a:p>
        </p:txBody>
      </p:sp>
      <p:pic>
        <p:nvPicPr>
          <p:cNvPr id="2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CAUSE SPECIFIC MORTALITY ESTIMATION INDIA-2005</a:t>
            </a:r>
          </a:p>
        </p:txBody>
      </p:sp>
      <p:graphicFrame>
        <p:nvGraphicFramePr>
          <p:cNvPr id="14339" name="Object 2"/>
          <p:cNvGraphicFramePr>
            <a:graphicFrameLocks noChangeAspect="1"/>
          </p:cNvGraphicFramePr>
          <p:nvPr/>
        </p:nvGraphicFramePr>
        <p:xfrm>
          <a:off x="838200" y="1447800"/>
          <a:ext cx="70104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4" r:id="rId5" imgW="7011008" imgH="5407621" progId="Excel.Chart.8">
                  <p:embed/>
                </p:oleObj>
              </mc:Choice>
              <mc:Fallback>
                <p:oleObj r:id="rId5" imgW="7011008" imgH="5407621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447800"/>
                        <a:ext cx="701040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D2ECC0-4518-4A10-ACA4-89852B4F00A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Slide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6A92A28-9AE5-4E4D-8D71-21C62638D26F}" type="slidenum">
              <a:rPr lang="en-US" altLang="en-US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40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33400"/>
          <a:ext cx="8458200" cy="58674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8296"/>
                <a:gridCol w="1911895"/>
                <a:gridCol w="2148041"/>
                <a:gridCol w="2029968"/>
              </a:tblGrid>
              <a:tr h="131080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Year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Cases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Deaths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CFR</a:t>
                      </a:r>
                      <a:endParaRPr lang="en-US" sz="1800" b="1" dirty="0"/>
                    </a:p>
                  </a:txBody>
                  <a:tcPr/>
                </a:tc>
              </a:tr>
              <a:tr h="75943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2007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4110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995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24.2</a:t>
                      </a:r>
                      <a:endParaRPr lang="en-US" sz="1800" b="1" dirty="0"/>
                    </a:p>
                  </a:txBody>
                  <a:tcPr/>
                </a:tc>
              </a:tr>
              <a:tr h="75943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2008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3839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684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17.8</a:t>
                      </a:r>
                      <a:endParaRPr lang="en-US" sz="1800" b="1" dirty="0"/>
                    </a:p>
                  </a:txBody>
                  <a:tcPr/>
                </a:tc>
              </a:tr>
              <a:tr h="75943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2009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4482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774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17.2</a:t>
                      </a:r>
                      <a:endParaRPr lang="en-US" sz="1800" b="1" dirty="0"/>
                    </a:p>
                  </a:txBody>
                  <a:tcPr/>
                </a:tc>
              </a:tr>
              <a:tr h="75943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2010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5167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679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13.1</a:t>
                      </a:r>
                      <a:endParaRPr lang="en-US" sz="1800" b="1" dirty="0"/>
                    </a:p>
                  </a:txBody>
                  <a:tcPr/>
                </a:tc>
              </a:tr>
              <a:tr h="75943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2011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8249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1169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14.2</a:t>
                      </a:r>
                      <a:endParaRPr lang="en-US" sz="1800" b="1" dirty="0"/>
                    </a:p>
                  </a:txBody>
                  <a:tcPr/>
                </a:tc>
              </a:tr>
              <a:tr h="75943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2260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458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20.2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406" name="TextBox 4"/>
          <p:cNvSpPr txBox="1">
            <a:spLocks noChangeArrowheads="1"/>
          </p:cNvSpPr>
          <p:nvPr/>
        </p:nvSpPr>
        <p:spPr bwMode="auto">
          <a:xfrm>
            <a:off x="2725738" y="76200"/>
            <a:ext cx="3856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</a:rPr>
              <a:t>Japanese encephalitis: India</a:t>
            </a:r>
          </a:p>
        </p:txBody>
      </p:sp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1352</TotalTime>
  <Words>512</Words>
  <Application>Microsoft Office PowerPoint</Application>
  <PresentationFormat>On-screen Show (4:3)</PresentationFormat>
  <Paragraphs>182</Paragraphs>
  <Slides>18</Slides>
  <Notes>5</Notes>
  <HiddenSlides>0</HiddenSlides>
  <MMClips>13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Urban</vt:lpstr>
      <vt:lpstr>Microsoft Excel Chart</vt:lpstr>
      <vt:lpstr>PowerPoint Presentation</vt:lpstr>
      <vt:lpstr>Measurements in epidemiology</vt:lpstr>
      <vt:lpstr>Incidence rate &amp; proportion</vt:lpstr>
      <vt:lpstr>Prevalence</vt:lpstr>
      <vt:lpstr>Measurements in epidemiology</vt:lpstr>
      <vt:lpstr>PowerPoint Presentation</vt:lpstr>
      <vt:lpstr>PowerPoint Presentation</vt:lpstr>
      <vt:lpstr>PowerPoint Presentation</vt:lpstr>
      <vt:lpstr>PowerPoint Presentation</vt:lpstr>
      <vt:lpstr>Measurements in epidemiology</vt:lpstr>
      <vt:lpstr>PowerPoint Presentation</vt:lpstr>
      <vt:lpstr>Measurements in epidemiology</vt:lpstr>
      <vt:lpstr>PowerPoint Presentation</vt:lpstr>
      <vt:lpstr>PowerPoint Presentation</vt:lpstr>
      <vt:lpstr>PowerPoint Presentation</vt:lpstr>
      <vt:lpstr>Total Fertility Rate </vt:lpstr>
      <vt:lpstr>Calculating TFR</vt:lpstr>
      <vt:lpstr>Measurements in epidemiology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 K Sharma</dc:creator>
  <cp:lastModifiedBy>hp</cp:lastModifiedBy>
  <cp:revision>141</cp:revision>
  <dcterms:created xsi:type="dcterms:W3CDTF">2005-08-25T12:15:28Z</dcterms:created>
  <dcterms:modified xsi:type="dcterms:W3CDTF">2020-03-20T08:41:32Z</dcterms:modified>
</cp:coreProperties>
</file>